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73" r:id="rId5"/>
    <p:sldId id="259" r:id="rId6"/>
    <p:sldId id="275" r:id="rId7"/>
    <p:sldId id="269" r:id="rId8"/>
    <p:sldId id="270" r:id="rId9"/>
    <p:sldId id="271" r:id="rId10"/>
    <p:sldId id="276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58" r:id="rId20"/>
    <p:sldId id="272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DF0A9-4589-4759-BA75-4542AF78AF35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1E257B-1E0D-4734-9CC8-7D04B73660B9}">
      <dgm:prSet phldrT="[Tekst]"/>
      <dgm:spPr>
        <a:solidFill>
          <a:schemeClr val="accent2"/>
        </a:solidFill>
      </dgm:spPr>
      <dgm:t>
        <a:bodyPr/>
        <a:lstStyle/>
        <a:p>
          <a:r>
            <a:rPr lang="pl-PL" dirty="0" smtClean="0"/>
            <a:t>Modelowanie zachowań </a:t>
          </a:r>
          <a:endParaRPr lang="pl-PL" dirty="0"/>
        </a:p>
      </dgm:t>
    </dgm:pt>
    <dgm:pt modelId="{127EE065-79A6-4463-8FFB-3D2948DA34DD}" type="parTrans" cxnId="{26116198-9BD8-49A7-81F0-FB067724F39C}">
      <dgm:prSet/>
      <dgm:spPr/>
      <dgm:t>
        <a:bodyPr/>
        <a:lstStyle/>
        <a:p>
          <a:endParaRPr lang="pl-PL"/>
        </a:p>
      </dgm:t>
    </dgm:pt>
    <dgm:pt modelId="{BE48FEC9-DF2B-4140-91FE-DEF2CFCE91D0}" type="sibTrans" cxnId="{26116198-9BD8-49A7-81F0-FB067724F39C}">
      <dgm:prSet/>
      <dgm:spPr/>
      <dgm:t>
        <a:bodyPr/>
        <a:lstStyle/>
        <a:p>
          <a:endParaRPr lang="pl-PL"/>
        </a:p>
      </dgm:t>
    </dgm:pt>
    <dgm:pt modelId="{F9386044-E592-41F9-8711-DEA56EA585B2}">
      <dgm:prSet phldrT="[Tekst]"/>
      <dgm:spPr>
        <a:solidFill>
          <a:srgbClr val="FF0066"/>
        </a:solidFill>
      </dgm:spPr>
      <dgm:t>
        <a:bodyPr/>
        <a:lstStyle/>
        <a:p>
          <a:r>
            <a:rPr lang="pl-PL" dirty="0" smtClean="0"/>
            <a:t>Uczenie się</a:t>
          </a:r>
        </a:p>
        <a:p>
          <a:r>
            <a:rPr lang="pl-PL" dirty="0" smtClean="0"/>
            <a:t>- coaching</a:t>
          </a:r>
          <a:endParaRPr lang="pl-PL" dirty="0"/>
        </a:p>
      </dgm:t>
    </dgm:pt>
    <dgm:pt modelId="{F85B9CE6-F0D7-4964-A368-9E92192CA7D8}" type="parTrans" cxnId="{7E6F8BD5-81F8-47F0-B3EF-CAD606F0F13F}">
      <dgm:prSet/>
      <dgm:spPr/>
      <dgm:t>
        <a:bodyPr/>
        <a:lstStyle/>
        <a:p>
          <a:endParaRPr lang="pl-PL"/>
        </a:p>
      </dgm:t>
    </dgm:pt>
    <dgm:pt modelId="{38FF5F9A-6CC3-44F8-892E-BF45873C008C}" type="sibTrans" cxnId="{7E6F8BD5-81F8-47F0-B3EF-CAD606F0F13F}">
      <dgm:prSet/>
      <dgm:spPr/>
      <dgm:t>
        <a:bodyPr/>
        <a:lstStyle/>
        <a:p>
          <a:endParaRPr lang="pl-PL"/>
        </a:p>
      </dgm:t>
    </dgm:pt>
    <dgm:pt modelId="{AE3F8CE5-1F9E-49D9-B3FF-8663863D561F}">
      <dgm:prSet phldrT="[Tekst]"/>
      <dgm:spPr>
        <a:solidFill>
          <a:srgbClr val="00B050"/>
        </a:solidFill>
      </dgm:spPr>
      <dgm:t>
        <a:bodyPr/>
        <a:lstStyle/>
        <a:p>
          <a:r>
            <a:rPr lang="pl-PL" dirty="0" smtClean="0"/>
            <a:t>Doradzanie</a:t>
          </a:r>
          <a:endParaRPr lang="pl-PL" dirty="0"/>
        </a:p>
      </dgm:t>
    </dgm:pt>
    <dgm:pt modelId="{8BD2CD1F-86F7-434C-8BAC-0892509C05D1}" type="parTrans" cxnId="{A47B1D37-BD76-4B5A-8B4E-65A391470350}">
      <dgm:prSet/>
      <dgm:spPr/>
      <dgm:t>
        <a:bodyPr/>
        <a:lstStyle/>
        <a:p>
          <a:endParaRPr lang="pl-PL"/>
        </a:p>
      </dgm:t>
    </dgm:pt>
    <dgm:pt modelId="{3259C94D-988F-4A15-9921-14DD255BB8F5}" type="sibTrans" cxnId="{A47B1D37-BD76-4B5A-8B4E-65A391470350}">
      <dgm:prSet/>
      <dgm:spPr/>
      <dgm:t>
        <a:bodyPr/>
        <a:lstStyle/>
        <a:p>
          <a:endParaRPr lang="pl-PL"/>
        </a:p>
      </dgm:t>
    </dgm:pt>
    <dgm:pt modelId="{17CA6B60-2ACE-4D8E-B570-0E7348FFD25D}">
      <dgm:prSet phldrT="[Tekst]"/>
      <dgm:spPr/>
      <dgm:t>
        <a:bodyPr/>
        <a:lstStyle/>
        <a:p>
          <a:r>
            <a:rPr lang="pl-PL" dirty="0" smtClean="0"/>
            <a:t>Dzielenie się kontaktami</a:t>
          </a:r>
          <a:endParaRPr lang="pl-PL" dirty="0"/>
        </a:p>
      </dgm:t>
    </dgm:pt>
    <dgm:pt modelId="{C53C9A87-76EB-4122-A1A1-2843D394FAD9}" type="parTrans" cxnId="{33D34C18-FB2E-4F9E-BEC1-6F908460121B}">
      <dgm:prSet/>
      <dgm:spPr/>
      <dgm:t>
        <a:bodyPr/>
        <a:lstStyle/>
        <a:p>
          <a:endParaRPr lang="pl-PL"/>
        </a:p>
      </dgm:t>
    </dgm:pt>
    <dgm:pt modelId="{86083AA7-8D70-4AE3-B37A-F8258EE5439B}" type="sibTrans" cxnId="{33D34C18-FB2E-4F9E-BEC1-6F908460121B}">
      <dgm:prSet/>
      <dgm:spPr/>
      <dgm:t>
        <a:bodyPr/>
        <a:lstStyle/>
        <a:p>
          <a:endParaRPr lang="pl-PL"/>
        </a:p>
      </dgm:t>
    </dgm:pt>
    <dgm:pt modelId="{F20EFDB0-385F-4922-9EE7-2B440631E9D9}" type="pres">
      <dgm:prSet presAssocID="{47CDF0A9-4589-4759-BA75-4542AF78AF3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6C0226C-89E4-4606-B0BD-98E4B3DDE15C}" type="pres">
      <dgm:prSet presAssocID="{47CDF0A9-4589-4759-BA75-4542AF78AF35}" presName="children" presStyleCnt="0"/>
      <dgm:spPr/>
    </dgm:pt>
    <dgm:pt modelId="{7FE98F3C-6407-4AAD-9917-2B39E429123D}" type="pres">
      <dgm:prSet presAssocID="{47CDF0A9-4589-4759-BA75-4542AF78AF35}" presName="childPlaceholder" presStyleCnt="0"/>
      <dgm:spPr/>
    </dgm:pt>
    <dgm:pt modelId="{3F9E7B11-8CD9-4313-ADA3-D19B67247F7A}" type="pres">
      <dgm:prSet presAssocID="{47CDF0A9-4589-4759-BA75-4542AF78AF35}" presName="circle" presStyleCnt="0"/>
      <dgm:spPr/>
    </dgm:pt>
    <dgm:pt modelId="{3549A1A0-010E-4134-959E-48FA359089A1}" type="pres">
      <dgm:prSet presAssocID="{47CDF0A9-4589-4759-BA75-4542AF78AF3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FCF686-F9A8-453F-B2C8-E35265A26075}" type="pres">
      <dgm:prSet presAssocID="{47CDF0A9-4589-4759-BA75-4542AF78AF3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783F8A-E3A9-4B9A-80BD-D171602FD652}" type="pres">
      <dgm:prSet presAssocID="{47CDF0A9-4589-4759-BA75-4542AF78AF3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FE1C53-AE06-4EA5-B879-3450C9A69122}" type="pres">
      <dgm:prSet presAssocID="{47CDF0A9-4589-4759-BA75-4542AF78AF3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6C0D90-1C94-47DA-AB20-6B2EDCA25FC1}" type="pres">
      <dgm:prSet presAssocID="{47CDF0A9-4589-4759-BA75-4542AF78AF35}" presName="quadrantPlaceholder" presStyleCnt="0"/>
      <dgm:spPr/>
    </dgm:pt>
    <dgm:pt modelId="{3852FE25-56E9-42F2-AD0A-107486E91B2E}" type="pres">
      <dgm:prSet presAssocID="{47CDF0A9-4589-4759-BA75-4542AF78AF35}" presName="center1" presStyleLbl="fgShp" presStyleIdx="0" presStyleCnt="2"/>
      <dgm:spPr/>
    </dgm:pt>
    <dgm:pt modelId="{58727942-70A3-45CD-9B8F-49672BC78FEF}" type="pres">
      <dgm:prSet presAssocID="{47CDF0A9-4589-4759-BA75-4542AF78AF35}" presName="center2" presStyleLbl="fgShp" presStyleIdx="1" presStyleCnt="2"/>
      <dgm:spPr/>
    </dgm:pt>
  </dgm:ptLst>
  <dgm:cxnLst>
    <dgm:cxn modelId="{A47B1D37-BD76-4B5A-8B4E-65A391470350}" srcId="{47CDF0A9-4589-4759-BA75-4542AF78AF35}" destId="{AE3F8CE5-1F9E-49D9-B3FF-8663863D561F}" srcOrd="2" destOrd="0" parTransId="{8BD2CD1F-86F7-434C-8BAC-0892509C05D1}" sibTransId="{3259C94D-988F-4A15-9921-14DD255BB8F5}"/>
    <dgm:cxn modelId="{CC9A0751-4A7C-40C7-B0EA-1674ECCADB83}" type="presOf" srcId="{AE3F8CE5-1F9E-49D9-B3FF-8663863D561F}" destId="{62783F8A-E3A9-4B9A-80BD-D171602FD652}" srcOrd="0" destOrd="0" presId="urn:microsoft.com/office/officeart/2005/8/layout/cycle4"/>
    <dgm:cxn modelId="{5097DD6E-FC64-4433-9AF3-0BEF808AF581}" type="presOf" srcId="{F9386044-E592-41F9-8711-DEA56EA585B2}" destId="{0EFCF686-F9A8-453F-B2C8-E35265A26075}" srcOrd="0" destOrd="0" presId="urn:microsoft.com/office/officeart/2005/8/layout/cycle4"/>
    <dgm:cxn modelId="{26116198-9BD8-49A7-81F0-FB067724F39C}" srcId="{47CDF0A9-4589-4759-BA75-4542AF78AF35}" destId="{091E257B-1E0D-4734-9CC8-7D04B73660B9}" srcOrd="0" destOrd="0" parTransId="{127EE065-79A6-4463-8FFB-3D2948DA34DD}" sibTransId="{BE48FEC9-DF2B-4140-91FE-DEF2CFCE91D0}"/>
    <dgm:cxn modelId="{323AA49C-407F-4C2E-A0BB-622554FC91AB}" type="presOf" srcId="{17CA6B60-2ACE-4D8E-B570-0E7348FFD25D}" destId="{5BFE1C53-AE06-4EA5-B879-3450C9A69122}" srcOrd="0" destOrd="0" presId="urn:microsoft.com/office/officeart/2005/8/layout/cycle4"/>
    <dgm:cxn modelId="{E56E633D-C199-4CE6-A149-4E6368446DAF}" type="presOf" srcId="{47CDF0A9-4589-4759-BA75-4542AF78AF35}" destId="{F20EFDB0-385F-4922-9EE7-2B440631E9D9}" srcOrd="0" destOrd="0" presId="urn:microsoft.com/office/officeart/2005/8/layout/cycle4"/>
    <dgm:cxn modelId="{33D34C18-FB2E-4F9E-BEC1-6F908460121B}" srcId="{47CDF0A9-4589-4759-BA75-4542AF78AF35}" destId="{17CA6B60-2ACE-4D8E-B570-0E7348FFD25D}" srcOrd="3" destOrd="0" parTransId="{C53C9A87-76EB-4122-A1A1-2843D394FAD9}" sibTransId="{86083AA7-8D70-4AE3-B37A-F8258EE5439B}"/>
    <dgm:cxn modelId="{03BAB5C4-8B21-4FE4-B093-50D199C874B8}" type="presOf" srcId="{091E257B-1E0D-4734-9CC8-7D04B73660B9}" destId="{3549A1A0-010E-4134-959E-48FA359089A1}" srcOrd="0" destOrd="0" presId="urn:microsoft.com/office/officeart/2005/8/layout/cycle4"/>
    <dgm:cxn modelId="{7E6F8BD5-81F8-47F0-B3EF-CAD606F0F13F}" srcId="{47CDF0A9-4589-4759-BA75-4542AF78AF35}" destId="{F9386044-E592-41F9-8711-DEA56EA585B2}" srcOrd="1" destOrd="0" parTransId="{F85B9CE6-F0D7-4964-A368-9E92192CA7D8}" sibTransId="{38FF5F9A-6CC3-44F8-892E-BF45873C008C}"/>
    <dgm:cxn modelId="{FC309042-A391-4B02-9191-5350144C4F91}" type="presParOf" srcId="{F20EFDB0-385F-4922-9EE7-2B440631E9D9}" destId="{B6C0226C-89E4-4606-B0BD-98E4B3DDE15C}" srcOrd="0" destOrd="0" presId="urn:microsoft.com/office/officeart/2005/8/layout/cycle4"/>
    <dgm:cxn modelId="{6067B52D-356B-4CDC-A01D-5ECAF2FB55B6}" type="presParOf" srcId="{B6C0226C-89E4-4606-B0BD-98E4B3DDE15C}" destId="{7FE98F3C-6407-4AAD-9917-2B39E429123D}" srcOrd="0" destOrd="0" presId="urn:microsoft.com/office/officeart/2005/8/layout/cycle4"/>
    <dgm:cxn modelId="{8CEF55B9-BC61-47D7-AE91-B2DE78273B3F}" type="presParOf" srcId="{F20EFDB0-385F-4922-9EE7-2B440631E9D9}" destId="{3F9E7B11-8CD9-4313-ADA3-D19B67247F7A}" srcOrd="1" destOrd="0" presId="urn:microsoft.com/office/officeart/2005/8/layout/cycle4"/>
    <dgm:cxn modelId="{22C1EAF7-8DD9-4B70-915E-6092AF834112}" type="presParOf" srcId="{3F9E7B11-8CD9-4313-ADA3-D19B67247F7A}" destId="{3549A1A0-010E-4134-959E-48FA359089A1}" srcOrd="0" destOrd="0" presId="urn:microsoft.com/office/officeart/2005/8/layout/cycle4"/>
    <dgm:cxn modelId="{FC96A6FF-BF60-48B6-BD35-53DB6A40271B}" type="presParOf" srcId="{3F9E7B11-8CD9-4313-ADA3-D19B67247F7A}" destId="{0EFCF686-F9A8-453F-B2C8-E35265A26075}" srcOrd="1" destOrd="0" presId="urn:microsoft.com/office/officeart/2005/8/layout/cycle4"/>
    <dgm:cxn modelId="{C2A366DA-E547-4B89-BB6B-1D2D679702FD}" type="presParOf" srcId="{3F9E7B11-8CD9-4313-ADA3-D19B67247F7A}" destId="{62783F8A-E3A9-4B9A-80BD-D171602FD652}" srcOrd="2" destOrd="0" presId="urn:microsoft.com/office/officeart/2005/8/layout/cycle4"/>
    <dgm:cxn modelId="{AC51F685-A2EC-4E27-B59E-3C609E8DE20D}" type="presParOf" srcId="{3F9E7B11-8CD9-4313-ADA3-D19B67247F7A}" destId="{5BFE1C53-AE06-4EA5-B879-3450C9A69122}" srcOrd="3" destOrd="0" presId="urn:microsoft.com/office/officeart/2005/8/layout/cycle4"/>
    <dgm:cxn modelId="{B6A50A65-BEB1-4FFB-8958-C298379933B4}" type="presParOf" srcId="{3F9E7B11-8CD9-4313-ADA3-D19B67247F7A}" destId="{5A6C0D90-1C94-47DA-AB20-6B2EDCA25FC1}" srcOrd="4" destOrd="0" presId="urn:microsoft.com/office/officeart/2005/8/layout/cycle4"/>
    <dgm:cxn modelId="{8BB43E9F-294E-45F9-A9C4-FED10BF1CAF6}" type="presParOf" srcId="{F20EFDB0-385F-4922-9EE7-2B440631E9D9}" destId="{3852FE25-56E9-42F2-AD0A-107486E91B2E}" srcOrd="2" destOrd="0" presId="urn:microsoft.com/office/officeart/2005/8/layout/cycle4"/>
    <dgm:cxn modelId="{22DEE737-652F-40F1-88E9-57E9320A254E}" type="presParOf" srcId="{F20EFDB0-385F-4922-9EE7-2B440631E9D9}" destId="{58727942-70A3-45CD-9B8F-49672BC78FE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109F4-619E-43D0-B5A7-58D5337B2AAF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48F5-85AE-4ECD-BBD7-86189098FA9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38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148F5-85AE-4ECD-BBD7-86189098FA9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73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4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4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012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3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84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707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6592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8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7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82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413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0D5B-946E-4784-BDED-F589E9BBE25C}" type="datetimeFigureOut">
              <a:rPr lang="pl-PL" smtClean="0"/>
              <a:t>14.04.2020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C9C0-AADA-4640-BF8C-0932BE7F17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58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8134672" cy="211566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Projekt pilotażowy
„Mentoring dla </a:t>
            </a: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Przedsiębiorczych”</a:t>
            </a:r>
            <a:endParaRPr lang="pl-PL" sz="1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625624"/>
          </a:xfrm>
        </p:spPr>
        <p:txBody>
          <a:bodyPr>
            <a:normAutofit/>
          </a:bodyPr>
          <a:lstStyle/>
          <a:p>
            <a:r>
              <a:rPr lang="pl-PL" dirty="0" smtClean="0"/>
              <a:t>Kraków, 17 </a:t>
            </a:r>
            <a:r>
              <a:rPr lang="pl-PL" dirty="0" smtClean="0"/>
              <a:t>listopada 2016r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827584" y="3933056"/>
            <a:ext cx="7200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solidFill>
                  <a:srgbClr val="17993F"/>
                </a:solidFill>
              </a:rPr>
              <a:t>Realizowany w ramach współpracy </a:t>
            </a:r>
          </a:p>
          <a:p>
            <a:pPr algn="ctr"/>
            <a:r>
              <a:rPr lang="pl-PL" sz="2500" b="1" dirty="0" smtClean="0">
                <a:solidFill>
                  <a:srgbClr val="17993F"/>
                </a:solidFill>
              </a:rPr>
              <a:t>z Akademickim Inkubatorem Przedsiębiorczości </a:t>
            </a:r>
          </a:p>
          <a:p>
            <a:pPr algn="ctr"/>
            <a:r>
              <a:rPr lang="pl-PL" sz="2500" b="1" dirty="0" smtClean="0">
                <a:solidFill>
                  <a:srgbClr val="17993F"/>
                </a:solidFill>
              </a:rPr>
              <a:t>Uniwersytetu Jagielińskiego w Krakowie</a:t>
            </a:r>
            <a:r>
              <a:rPr lang="pl-PL" sz="2500" dirty="0" smtClean="0"/>
              <a:t>.</a:t>
            </a:r>
            <a:endParaRPr lang="pl-PL" sz="25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2696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Kto kogo wybiera?</a:t>
            </a:r>
            <a:endParaRPr lang="pl-PL" sz="11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Znalezione obrazy dla zapytania lee iacoc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2376264" cy="36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355976" y="1700808"/>
            <a:ext cx="403244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/>
              <a:t>Lee </a:t>
            </a:r>
            <a:r>
              <a:rPr lang="pl-PL" sz="2500" dirty="0" err="1"/>
              <a:t>I</a:t>
            </a:r>
            <a:r>
              <a:rPr lang="pl-PL" sz="2500" dirty="0" err="1" smtClean="0"/>
              <a:t>accoca</a:t>
            </a:r>
            <a:endParaRPr lang="pl-PL" sz="2500" dirty="0"/>
          </a:p>
          <a:p>
            <a:endParaRPr lang="pl-PL" sz="2500" dirty="0"/>
          </a:p>
          <a:p>
            <a:r>
              <a:rPr lang="pl-PL" sz="2500" dirty="0"/>
              <a:t>„….</a:t>
            </a:r>
            <a:r>
              <a:rPr lang="pl-PL" sz="2500" b="1" dirty="0"/>
              <a:t>pierwszą rzeczą</a:t>
            </a:r>
            <a:r>
              <a:rPr lang="pl-PL" sz="2500" dirty="0"/>
              <a:t>, jaką powinieneś zrobić, zanim jeszcze odszukasz swoje biurko w nowej firmie, </a:t>
            </a:r>
            <a:r>
              <a:rPr lang="pl-PL" sz="2500" b="1" dirty="0"/>
              <a:t>jest znalezienie osoby, która będzie twoim nauczycielem i adwokatem</a:t>
            </a:r>
            <a:r>
              <a:rPr lang="pl-PL" sz="25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Mentor: 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Monika </a:t>
            </a:r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Gubernat – Pieniążek</a:t>
            </a:r>
            <a:endParaRPr lang="pl-PL" sz="11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75696"/>
            <a:ext cx="8496944" cy="46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Mentor: 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Julia Górecka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584260"/>
            <a:ext cx="7632848" cy="464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Mentor: 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Tomasz Krzemiński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77578"/>
            <a:ext cx="7560840" cy="47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 Renata Rolecka 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08243"/>
            <a:ext cx="7992887" cy="466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Mentor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: Krzysztof Prystupa</a:t>
            </a:r>
            <a:endParaRPr lang="pl-PL" sz="2800" dirty="0">
              <a:latin typeface="Century Gothic" panose="020B05020202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884" y="1417638"/>
            <a:ext cx="8013548" cy="47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 Agata Wąsowska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223" y="1628800"/>
            <a:ext cx="749954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: Piotr Wiroński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86" y="1700808"/>
            <a:ext cx="784782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Mentor: 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Aleksandra Stankowic’</a:t>
            </a: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266522"/>
            <a:ext cx="7776864" cy="50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2132856"/>
            <a:ext cx="856895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spc="300" dirty="0" smtClean="0">
              <a:latin typeface="Century Gothic" panose="020B0502020202020204" pitchFamily="34" charset="0"/>
            </a:endParaRPr>
          </a:p>
          <a:p>
            <a:r>
              <a:rPr lang="pl-PL" sz="2800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 koordynuje </a:t>
            </a:r>
            <a:r>
              <a:rPr lang="pl-PL" sz="2800" b="1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Pani Joanna Buczek</a:t>
            </a:r>
            <a:r>
              <a:rPr lang="pl-PL" sz="2800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pl-PL" sz="2800" spc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Zgłoszenia prosimy przesyłać na adres:</a:t>
            </a:r>
          </a:p>
          <a:p>
            <a:endParaRPr lang="pl-PL" sz="700" spc="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b="1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inkubator@ uj.edu.pl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728192" cy="172819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48750" y="494116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Szczegółowe informacje na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www.aip.uj.edu.pl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l-PL" sz="2800" b="1" spc="-1" dirty="0" smtClean="0">
                <a:solidFill>
                  <a:srgbClr val="17993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Stowarzyszenie </a:t>
            </a:r>
            <a:r>
              <a:rPr lang="pl-PL" sz="2800" b="1" spc="-1" dirty="0">
                <a:solidFill>
                  <a:srgbClr val="17993F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Mentorów PROMENTOR </a:t>
            </a:r>
            <a:endParaRPr lang="pl-PL" sz="2800" dirty="0">
              <a:solidFill>
                <a:srgbClr val="17993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Zespół doświadczonych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mentorów działających w zakresie biznesu, rozwoju naukowego i edukacji.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Wymienia się </a:t>
            </a: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doświadczeniami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 innymi instytucjami i organizacjami krajowymi i międzynarodowymi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Wdraża standardy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mentoringu w Polsce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Tworzy nowe narzędzia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 pracy mentora</a:t>
            </a: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Tworzy bazę wiedzy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 mentoringu</a:t>
            </a:r>
          </a:p>
        </p:txBody>
      </p:sp>
    </p:spTree>
    <p:extLst>
      <p:ext uri="{BB962C8B-B14F-4D97-AF65-F5344CB8AC3E}">
        <p14:creationId xmlns:p14="http://schemas.microsoft.com/office/powerpoint/2010/main" val="8323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Kluczowe terminy w projekcie</a:t>
            </a:r>
            <a:endParaRPr lang="pl-PL" sz="11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457560" indent="-45720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 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listopada </a:t>
            </a: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7 grudnia 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składanie zgłoszeń </a:t>
            </a:r>
          </a:p>
          <a:p>
            <a:pPr marL="457560" indent="-45720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8</a:t>
            </a: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18 grudnia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wybór osób do Projektu</a:t>
            </a:r>
          </a:p>
          <a:p>
            <a:pPr marL="457560" indent="-45720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 grudnia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informacja o wybranych osobach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57560" indent="-45720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tyczeń 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2017r.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spotkanie organizacyjne z osobami zakwalifikowanymi do Projektu</a:t>
            </a:r>
          </a:p>
          <a:p>
            <a:pPr marL="457560" indent="-457200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pl-PL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tyczeń 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– marzec 2017r.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procesy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mentoringowe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95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39752" y="2420888"/>
            <a:ext cx="6696744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500" b="1" dirty="0" smtClean="0">
                <a:solidFill>
                  <a:srgbClr val="17993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Agnieszka Kauczyńska</a:t>
            </a:r>
          </a:p>
          <a:p>
            <a:pPr marL="0" indent="0">
              <a:buNone/>
            </a:pPr>
            <a:endParaRPr lang="pl-PL" sz="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Koordynator Projektu „Mentoring dla Przedsiębiorczych” </a:t>
            </a:r>
          </a:p>
          <a:p>
            <a:pPr marL="0" indent="0">
              <a:buNone/>
            </a:pPr>
            <a:endParaRPr lang="pl-PL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Agnieszka.Kauczynska@Promentor.pl</a:t>
            </a:r>
            <a:endParaRPr lang="pl-PL" sz="2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23528" y="1039236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Dziękuję za uwagę </a:t>
            </a:r>
          </a:p>
          <a:p>
            <a:r>
              <a:rPr lang="pl-PL" sz="2800" spc="300" dirty="0" smtClean="0">
                <a:latin typeface="Calibri" panose="020F0502020204030204" pitchFamily="34" charset="0"/>
                <a:cs typeface="Calibri" panose="020F0502020204030204" pitchFamily="34" charset="0"/>
              </a:rPr>
              <a:t>i zapraszam do współpracy!</a:t>
            </a:r>
            <a:endParaRPr lang="pl-PL" sz="2800" spc="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79512" y="5805264"/>
            <a:ext cx="8640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spc="300" dirty="0" smtClean="0">
                <a:latin typeface="Century Gothic" panose="020B0502020202020204" pitchFamily="34" charset="0"/>
              </a:rPr>
              <a:t>ZAPRASZAMY NA </a:t>
            </a:r>
            <a:r>
              <a:rPr lang="pl-PL" sz="2500" b="1" spc="300" dirty="0" smtClean="0">
                <a:latin typeface="Century Gothic" panose="020B0502020202020204" pitchFamily="34" charset="0"/>
              </a:rPr>
              <a:t>WWW.</a:t>
            </a:r>
            <a:r>
              <a:rPr lang="pl-PL" sz="2500" b="1" spc="500" dirty="0" smtClean="0">
                <a:latin typeface="Century Gothic" panose="020B0502020202020204" pitchFamily="34" charset="0"/>
              </a:rPr>
              <a:t>PROMENTOR.PL</a:t>
            </a:r>
            <a:endParaRPr lang="pl-PL" sz="2500" b="1" spc="500" dirty="0">
              <a:latin typeface="Century Gothic" panose="020B0502020202020204" pitchFamily="34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492896"/>
            <a:ext cx="175271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Kiedy mentoring?</a:t>
            </a:r>
            <a:endParaRPr lang="pl-PL" sz="11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Niewystarczające szkolenia</a:t>
            </a:r>
          </a:p>
          <a:p>
            <a:r>
              <a:rPr lang="pl-PL" dirty="0"/>
              <a:t>Za dużo, za szybko</a:t>
            </a:r>
          </a:p>
          <a:p>
            <a:r>
              <a:rPr lang="pl-PL" dirty="0"/>
              <a:t>Trudności w osobistym zastosowaniu</a:t>
            </a:r>
          </a:p>
          <a:p>
            <a:r>
              <a:rPr lang="pl-PL" dirty="0"/>
              <a:t>Ograniczona informacja zwrotna</a:t>
            </a:r>
          </a:p>
          <a:p>
            <a:r>
              <a:rPr lang="pl-PL" dirty="0"/>
              <a:t>Brak wprowadzenia w środowisko</a:t>
            </a:r>
          </a:p>
          <a:p>
            <a:r>
              <a:rPr lang="pl-PL" dirty="0"/>
              <a:t>Niepisane zasady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84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dirty="0">
                <a:solidFill>
                  <a:srgbClr val="00B050"/>
                </a:solidFill>
              </a:rPr>
              <a:t>Co składa się na mentoring?</a:t>
            </a:r>
            <a:endParaRPr lang="pl-PL" sz="2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Symbol zastępczy zawartości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678045"/>
              </p:ext>
            </p:extLst>
          </p:nvPr>
        </p:nvGraphicFramePr>
        <p:xfrm>
          <a:off x="1187624" y="1556792"/>
          <a:ext cx="5832648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5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Mentoring – o co w tym chodzi?</a:t>
            </a:r>
            <a:endParaRPr lang="pl-PL" sz="11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 </a:t>
            </a:r>
            <a:r>
              <a:rPr lang="pl-PL" b="1" i="1" spc="-1" dirty="0">
                <a:uFill>
                  <a:solidFill>
                    <a:srgbClr val="FFFFFF"/>
                  </a:solidFill>
                </a:uFill>
              </a:rPr>
              <a:t>partnerska relacja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</a:rPr>
              <a:t>między </a:t>
            </a:r>
            <a:r>
              <a:rPr lang="pl-PL" i="1" spc="-1" dirty="0" smtClean="0">
                <a:uFill>
                  <a:solidFill>
                    <a:srgbClr val="FFFFFF"/>
                  </a:solidFill>
                </a:uFill>
              </a:rPr>
              <a:t>mentorem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</a:rPr>
              <a:t>a </a:t>
            </a:r>
            <a:r>
              <a:rPr lang="pl-PL" i="1" spc="-1" dirty="0" err="1" smtClean="0">
                <a:uFill>
                  <a:solidFill>
                    <a:srgbClr val="FFFFFF"/>
                  </a:solidFill>
                </a:uFill>
              </a:rPr>
              <a:t>mentee</a:t>
            </a:r>
            <a:r>
              <a:rPr lang="pl-PL" i="1" spc="-1" dirty="0" smtClean="0">
                <a:uFill>
                  <a:solidFill>
                    <a:srgbClr val="FFFFFF"/>
                  </a:solidFill>
                </a:uFill>
              </a:rPr>
              <a:t>, </a:t>
            </a:r>
          </a:p>
          <a:p>
            <a:pPr marL="0" indent="0">
              <a:buNone/>
            </a:pPr>
            <a:r>
              <a:rPr lang="pl-PL" i="1" spc="-1" dirty="0" smtClean="0">
                <a:uFill>
                  <a:solidFill>
                    <a:srgbClr val="FFFFFF"/>
                  </a:solidFill>
                </a:uFill>
              </a:rPr>
              <a:t>polegająca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</a:rPr>
              <a:t>na tym, że </a:t>
            </a:r>
            <a:r>
              <a:rPr lang="pl-PL" b="1" i="1" spc="-1" dirty="0" err="1">
                <a:uFill>
                  <a:solidFill>
                    <a:srgbClr val="FFFFFF"/>
                  </a:solidFill>
                </a:uFill>
              </a:rPr>
              <a:t>mentee</a:t>
            </a:r>
            <a:r>
              <a:rPr lang="pl-PL" b="1" i="1" spc="-1" dirty="0">
                <a:uFill>
                  <a:solidFill>
                    <a:srgbClr val="FFFFFF"/>
                  </a:solidFill>
                </a:uFill>
              </a:rPr>
              <a:t> wspierany przez mentora – jego wiedzę, doświadczenie i osobowość </a:t>
            </a:r>
            <a:endParaRPr lang="pl-PL" b="1" i="1" spc="-1" dirty="0" smtClean="0"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r>
              <a:rPr lang="pl-PL" i="1" spc="-1" dirty="0" smtClean="0">
                <a:uFill>
                  <a:solidFill>
                    <a:srgbClr val="FFFFFF"/>
                  </a:solidFill>
                </a:uFill>
              </a:rPr>
              <a:t>– </a:t>
            </a:r>
            <a:r>
              <a:rPr lang="pl-PL" i="1" spc="-1" dirty="0">
                <a:uFill>
                  <a:solidFill>
                    <a:srgbClr val="FFFFFF"/>
                  </a:solidFill>
                </a:uFill>
              </a:rPr>
              <a:t>poznaje i rozwija siebie, definiując i realizując własne cele i wizję własnej osoby w obszarze zawodowym i/lub osobistym.</a:t>
            </a:r>
            <a:endParaRPr lang="pl-PL" spc="-1" dirty="0"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32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Co decyduje o sukcesie?</a:t>
            </a:r>
            <a:endParaRPr lang="pl-PL" sz="11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 skuteczności relacji mentorskiej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 decydują: 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wzajemna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akceptacja,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zaufanie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szczerość i otwartość komunikacji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</a:p>
          <a:p>
            <a:pPr marL="228600" indent="-228240">
              <a:buClr>
                <a:srgbClr val="000000"/>
              </a:buClr>
              <a:buFont typeface="Wingdings" charset="2"/>
              <a:buChar char="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spójny system wartości obu 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stron, 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gotowość do wpływania na </a:t>
            </a: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siebie,</a:t>
            </a: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odpowiedzialność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obu stron za realizację spotkań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39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Dla 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kogo „Mentoring dla Przedsiębiorczych”?</a:t>
            </a:r>
            <a:endParaRPr lang="pl-PL" sz="11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Projekt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dedykowany jest wybranej grupie kilku osób spośród studentów Uniwersytetu Jagiellońskiego. </a:t>
            </a:r>
          </a:p>
          <a:p>
            <a:pPr>
              <a:lnSpc>
                <a:spcPct val="100000"/>
              </a:lnSpc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Projekt jest skierowany do tych, którzy świadomie definiują swoje obszary do rozwoju i chcą doskonalić swoje umiejętności.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36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Cele </a:t>
            </a:r>
            <a:r>
              <a:rPr lang="pl-PL" sz="28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projektu „Mentoring dla Przedsiębiorczych”</a:t>
            </a:r>
            <a:endParaRPr lang="pl-PL" sz="11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stworzenie możliwości studentom do poszerzenia swoich kompetencji w </a:t>
            </a:r>
            <a:r>
              <a:rPr lang="pl-PL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indywidualnej współpracy 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 osobami doświadczonymi w danym temacie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promocja mentoringu jako skutecznej formy rozwoju przedsiębiorczych osób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14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8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Forma współpracy</a:t>
            </a:r>
            <a:endParaRPr lang="pl-PL" sz="28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pl-PL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3-5 indywidualnych spotkań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Mentor dzieli się doświadczeniem,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pomaga rozwiązać określony problem</a:t>
            </a: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inspiruje do rozwoju pokazując drogi do celu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77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331</Words>
  <Application>Microsoft Office PowerPoint</Application>
  <PresentationFormat>Pokaz na ekranie (4:3)</PresentationFormat>
  <Paragraphs>84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</vt:lpstr>
      <vt:lpstr>Motyw pakietu Office</vt:lpstr>
      <vt:lpstr>Projekt pilotażowy
„Mentoring dla Przedsiębiorczych”</vt:lpstr>
      <vt:lpstr>Stowarzyszenie Mentorów PROMENTOR </vt:lpstr>
      <vt:lpstr>Kiedy mentoring?</vt:lpstr>
      <vt:lpstr>Co składa się na mentoring?</vt:lpstr>
      <vt:lpstr>Mentoring – o co w tym chodzi?</vt:lpstr>
      <vt:lpstr>Co decyduje o sukcesie?</vt:lpstr>
      <vt:lpstr>Dla kogo „Mentoring dla Przedsiębiorczych”?</vt:lpstr>
      <vt:lpstr>Cele projektu „Mentoring dla Przedsiębiorczych”</vt:lpstr>
      <vt:lpstr>Forma współpracy</vt:lpstr>
      <vt:lpstr>Kto kogo wybiera?</vt:lpstr>
      <vt:lpstr>Mentor: Monika Gubernat – Pieniążek</vt:lpstr>
      <vt:lpstr>Mentor: Julia Górecka</vt:lpstr>
      <vt:lpstr>Mentor: Tomasz Krzemiński</vt:lpstr>
      <vt:lpstr>Mentor: Renata Rolecka </vt:lpstr>
      <vt:lpstr>Mentor: Krzysztof Prystupa</vt:lpstr>
      <vt:lpstr>Mentor: Agata Wąsowska</vt:lpstr>
      <vt:lpstr>Mentor: Piotr Wiroński</vt:lpstr>
      <vt:lpstr>Mentor: Aleksandra Stankowic’</vt:lpstr>
      <vt:lpstr>Prezentacja programu PowerPoint</vt:lpstr>
      <vt:lpstr>Kluczowe terminy w projekcie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NERAIDA</dc:creator>
  <cp:lastModifiedBy>Agnieszka Kauczyńska</cp:lastModifiedBy>
  <cp:revision>27</cp:revision>
  <dcterms:created xsi:type="dcterms:W3CDTF">2014-06-27T10:08:12Z</dcterms:created>
  <dcterms:modified xsi:type="dcterms:W3CDTF">2020-04-14T21:39:44Z</dcterms:modified>
</cp:coreProperties>
</file>